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 SemiBold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Playfair Display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Arvo"/>
      <p:regular r:id="rId56"/>
      <p:bold r:id="rId57"/>
      <p:italic r:id="rId58"/>
      <p:boldItalic r:id="rId59"/>
    </p:embeddedFont>
    <p:embeddedFont>
      <p:font typeface="Proxima Nova Extrabold"/>
      <p:bold r:id="rId60"/>
    </p:embeddedFont>
    <p:embeddedFont>
      <p:font typeface="Proxima Nova Semibold"/>
      <p:regular r:id="rId61"/>
      <p:bold r:id="rId62"/>
      <p:boldItalic r:id="rId63"/>
    </p:embeddedFont>
    <p:embeddedFont>
      <p:font typeface="Montserrat ExtraBold"/>
      <p:bold r:id="rId64"/>
      <p:boldItalic r:id="rId65"/>
    </p:embeddedFont>
    <p:embeddedFont>
      <p:font typeface="Spectral Light"/>
      <p:regular r:id="rId66"/>
      <p:bold r:id="rId67"/>
      <p:italic r:id="rId68"/>
      <p:boldItalic r:id="rId69"/>
    </p:embeddedFont>
    <p:embeddedFont>
      <p:font typeface="Quicksand Light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" orient="horz"/>
        <p:guide pos="5558"/>
        <p:guide pos="1304"/>
        <p:guide pos="1620" orient="horz"/>
        <p:guide pos="2623" orient="horz"/>
        <p:guide pos="4320"/>
        <p:guide pos="3118"/>
        <p:guide pos="2976"/>
        <p:guide pos="590" orient="horz"/>
        <p:guide pos="2268"/>
        <p:guide pos="3902"/>
        <p:guide pos="10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ProximaNova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layfairDisplay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PlayfairDispl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QuicksandLight-bold.fntdata"/><Relationship Id="rId70" Type="http://schemas.openxmlformats.org/officeDocument/2006/relationships/font" Target="fonts/Quicksand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Semibold-bold.fntdata"/><Relationship Id="rId61" Type="http://schemas.openxmlformats.org/officeDocument/2006/relationships/font" Target="fonts/ProximaNovaSemibold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ExtraBold-bold.fntdata"/><Relationship Id="rId63" Type="http://schemas.openxmlformats.org/officeDocument/2006/relationships/font" Target="fonts/ProximaNovaSemi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SpectralLight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Extra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SpectralLight-italic.fntdata"/><Relationship Id="rId23" Type="http://schemas.openxmlformats.org/officeDocument/2006/relationships/slide" Target="slides/slide17.xml"/><Relationship Id="rId67" Type="http://schemas.openxmlformats.org/officeDocument/2006/relationships/font" Target="fonts/SpectralLight-bold.fntdata"/><Relationship Id="rId60" Type="http://schemas.openxmlformats.org/officeDocument/2006/relationships/font" Target="fonts/ProximaNovaExtra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pectral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7.xml"/><Relationship Id="rId57" Type="http://schemas.openxmlformats.org/officeDocument/2006/relationships/font" Target="fonts/Arvo-bold.fntdata"/><Relationship Id="rId12" Type="http://schemas.openxmlformats.org/officeDocument/2006/relationships/slide" Target="slides/slide6.xml"/><Relationship Id="rId56" Type="http://schemas.openxmlformats.org/officeDocument/2006/relationships/font" Target="fonts/Arvo-regular.fntdata"/><Relationship Id="rId15" Type="http://schemas.openxmlformats.org/officeDocument/2006/relationships/slide" Target="slides/slide9.xml"/><Relationship Id="rId59" Type="http://schemas.openxmlformats.org/officeDocument/2006/relationships/font" Target="fonts/Arvo-boldItalic.fntdata"/><Relationship Id="rId14" Type="http://schemas.openxmlformats.org/officeDocument/2006/relationships/slide" Target="slides/slide8.xml"/><Relationship Id="rId58" Type="http://schemas.openxmlformats.org/officeDocument/2006/relationships/font" Target="fonts/Arv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f84ec5b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f84ec5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8de9d5fd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8de9d5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8de9d5f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8de9d5f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a8de9d5f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a8de9d5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bf84ec5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bf84ec5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8de9d5f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8de9d5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f84ec5b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f84ec5b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60% Arrival Delay, 40% Departure Delay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00e8d8f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c00e8d8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bf84ec5b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bf84ec5b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We found over 100 routes for each airline where they should add more flights to box out competitors 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8de9d5fd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a8de9d5fd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8de9d5fd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8de9d5f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f84ec5b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f84ec5b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8de9d5fd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a8de9d5fd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a8de9d5fd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a8de9d5fd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a973722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a97372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a7e59ffa9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a7e59ffa9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8de9d5fd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a8de9d5fd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8de9d5fd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8de9d5fd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8de9d5fd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a8de9d5fd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a8de9d5fd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a8de9d5fd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8de9d5fd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8de9d5fd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8de9d5fd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8de9d5fd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f84ec5b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f84ec5b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a8de9d5fd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a8de9d5fd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bf84ec5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bf84ec5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bf84ec5b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bf84ec5b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bf84ec5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bf84ec5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f84ec5b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f84ec5b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Simulate information analysis as consultant: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provide actionable insights as for potential clients. For this project we chose Southwest and Kayak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Apply concepts we learned in hte class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unorganized big data set, not kaggle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Show that we could use unstructured public data to </a:t>
            </a:r>
            <a:r>
              <a:rPr lang="es">
                <a:solidFill>
                  <a:schemeClr val="dk1"/>
                </a:solidFill>
              </a:rPr>
              <a:t>provide valuable information for clients and that  data=$$$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build our own data base. Tables: start-end-time informmation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longitude/latitude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prices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f84ec5b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f84ec5b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8de9d5f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8de9d5f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Our data set was collected from the Bureau of Transportation website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Openflights.com data on airport name and coordinates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each month has over 300,000 rows and 35 columns -&gt; 37 CSVs/months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f84ec5b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f84ec5b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8de9d5fd_1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a8de9d5fd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8de9d5fd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a8de9d5f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3" type="subTitle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4" type="subTitle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 1">
  <p:cSld name="TITLE_AND_TWO_COLUMNS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text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hasCustomPrompt="1" type="titl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b="1" sz="56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text">
  <p:cSld name="TITLE_ONLY_1_1">
    <p:bg>
      <p:bgPr>
        <a:solidFill>
          <a:srgbClr val="25252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hasCustomPrompt="1" type="titl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2" type="titl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4" type="titl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b="1" sz="4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slide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slide 1">
  <p:cSld name="ONE_COLUMN_TEXT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&amp; titl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Slide &amp; title">
  <p:cSld name="CUSTOM_1">
    <p:bg>
      <p:bgPr>
        <a:solidFill>
          <a:srgbClr val="25252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" type="secHead">
  <p:cSld name="SECTION_HEADER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/ Content">
  <p:cSld name="BLANK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/ Content 2">
  <p:cSld name="BLANK_1_1_1_1_2">
    <p:bg>
      <p:bgPr>
        <a:solidFill>
          <a:srgbClr val="25252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/ Content 1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hasCustomPrompt="1"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hasCustomPrompt="1"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/>
          <p:nvPr>
            <p:ph hasCustomPrompt="1"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/>
          <p:nvPr>
            <p:ph hasCustomPrompt="1"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Google Shape;158;p2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 1">
  <p:cSld name="SECTION_HEADER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 1 1">
  <p:cSld name="SECTION_HEADER_1_1">
    <p:bg>
      <p:bgPr>
        <a:noFill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1">
  <p:cSld name="TITLE_AND_BODY_2">
    <p:bg>
      <p:bgPr>
        <a:solidFill>
          <a:srgbClr val="25252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1 1">
  <p:cSld name="TITLE_AND_BODY_2_1">
    <p:bg>
      <p:bgPr>
        <a:solidFill>
          <a:srgbClr val="25252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">
  <p:cSld name="TITLE_AND_BODY_1">
    <p:bg>
      <p:bgPr>
        <a:solidFill>
          <a:srgbClr val="25252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jpg"/><Relationship Id="rId4" Type="http://schemas.openxmlformats.org/officeDocument/2006/relationships/image" Target="../media/image14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77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75.png"/><Relationship Id="rId7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5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73.pn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5.png"/><Relationship Id="rId4" Type="http://schemas.openxmlformats.org/officeDocument/2006/relationships/image" Target="../media/image48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5.png"/><Relationship Id="rId4" Type="http://schemas.openxmlformats.org/officeDocument/2006/relationships/image" Target="../media/image48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jpg"/><Relationship Id="rId10" Type="http://schemas.openxmlformats.org/officeDocument/2006/relationships/image" Target="../media/image58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Relationship Id="rId5" Type="http://schemas.openxmlformats.org/officeDocument/2006/relationships/image" Target="../media/image30.png"/><Relationship Id="rId6" Type="http://schemas.openxmlformats.org/officeDocument/2006/relationships/image" Target="../media/image56.png"/><Relationship Id="rId7" Type="http://schemas.openxmlformats.org/officeDocument/2006/relationships/image" Target="../media/image6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5" Type="http://schemas.openxmlformats.org/officeDocument/2006/relationships/image" Target="../media/image58.png"/><Relationship Id="rId6" Type="http://schemas.openxmlformats.org/officeDocument/2006/relationships/image" Target="../media/image7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6.png"/><Relationship Id="rId4" Type="http://schemas.openxmlformats.org/officeDocument/2006/relationships/image" Target="../media/image60.png"/><Relationship Id="rId5" Type="http://schemas.openxmlformats.org/officeDocument/2006/relationships/image" Target="../media/image80.png"/><Relationship Id="rId6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9.jpg"/><Relationship Id="rId4" Type="http://schemas.openxmlformats.org/officeDocument/2006/relationships/image" Target="../media/image5.png"/><Relationship Id="rId5" Type="http://schemas.openxmlformats.org/officeDocument/2006/relationships/image" Target="../media/image42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7.png"/><Relationship Id="rId8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jpg"/><Relationship Id="rId4" Type="http://schemas.openxmlformats.org/officeDocument/2006/relationships/hyperlink" Target="https://prod-useast-a.online.tableau.com/t/tableaunamitaramesh/views/On-timePerformanceofUSAirlines/On-timePerformance?:showAppBanner=false&amp;:display_count=n&amp;:showVizHome=n&amp;:origin=viz_share_link" TargetMode="External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gs wearing loose-fitting black pants and low-top athletic shoes standing on rugged terrain" id="173" name="Google Shape;173;p28"/>
          <p:cNvPicPr preferRelativeResize="0"/>
          <p:nvPr/>
        </p:nvPicPr>
        <p:blipFill rotWithShape="1">
          <a:blip r:embed="rId3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29449" r="37286" t="0"/>
          <a:stretch/>
        </p:blipFill>
        <p:spPr>
          <a:xfrm>
            <a:off x="-114950" y="0"/>
            <a:ext cx="24941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b="0" l="16971" r="0" t="-1409"/>
          <a:stretch/>
        </p:blipFill>
        <p:spPr>
          <a:xfrm>
            <a:off x="2379150" y="-80175"/>
            <a:ext cx="2768874" cy="52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4294967295" type="title"/>
          </p:nvPr>
        </p:nvSpPr>
        <p:spPr>
          <a:xfrm>
            <a:off x="4950000" y="853525"/>
            <a:ext cx="4182300" cy="13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Domestic Airline 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7" name="Google Shape;177;p28"/>
          <p:cNvSpPr txBox="1"/>
          <p:nvPr>
            <p:ph idx="4294967295" type="subTitle"/>
          </p:nvPr>
        </p:nvSpPr>
        <p:spPr>
          <a:xfrm>
            <a:off x="5250250" y="3669250"/>
            <a:ext cx="36981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Namita Ramesh, Matt Zlotnik, Thiru Vinayagam, Prathik Ullur, Arjun Rao</a:t>
            </a: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3728" y="4524978"/>
            <a:ext cx="618525" cy="6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829850" y="2496275"/>
            <a:ext cx="2538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 Rocket Consulting</a:t>
            </a:r>
            <a:endParaRPr sz="2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4050" y="2546312"/>
            <a:ext cx="518524" cy="5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idx="4294967295" type="body"/>
          </p:nvPr>
        </p:nvSpPr>
        <p:spPr>
          <a:xfrm>
            <a:off x="55575" y="1166725"/>
            <a:ext cx="2888400" cy="488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Input : Origin, Destination, Month</a:t>
            </a:r>
            <a:endParaRPr sz="1400"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25" y="1247800"/>
            <a:ext cx="6249525" cy="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>
            <p:ph idx="4294967295" type="title"/>
          </p:nvPr>
        </p:nvSpPr>
        <p:spPr>
          <a:xfrm>
            <a:off x="55575" y="693150"/>
            <a:ext cx="2414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Users on Kayak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300" y="2457000"/>
            <a:ext cx="1071549" cy="10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16275"/>
            <a:ext cx="3991301" cy="27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4294967295" type="title"/>
          </p:nvPr>
        </p:nvSpPr>
        <p:spPr>
          <a:xfrm>
            <a:off x="4439400" y="2570975"/>
            <a:ext cx="2963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Delay Information??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>
            <p:ph idx="4294967295" type="title"/>
          </p:nvPr>
        </p:nvSpPr>
        <p:spPr>
          <a:xfrm>
            <a:off x="688800" y="1309763"/>
            <a:ext cx="3722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Query Database for given route and month...</a:t>
            </a:r>
            <a:endParaRPr b="1"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925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600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>
            <p:ph idx="4294967295" type="title"/>
          </p:nvPr>
        </p:nvSpPr>
        <p:spPr>
          <a:xfrm>
            <a:off x="5226250" y="1119563"/>
            <a:ext cx="3722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Airline flying that route, obtain :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1" lang="es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Flights,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1" lang="es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Cancelled Flights,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1" lang="es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Diverted Flights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1" lang="es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Delay for each airline</a:t>
            </a:r>
            <a:endParaRPr b="1"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733475"/>
            <a:ext cx="9302800" cy="1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>
            <p:ph idx="4294967295" type="title"/>
          </p:nvPr>
        </p:nvSpPr>
        <p:spPr>
          <a:xfrm>
            <a:off x="154800" y="858525"/>
            <a:ext cx="5129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Ticket Price for each Airline for that route</a:t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100" y="791693"/>
            <a:ext cx="3368184" cy="419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49325"/>
            <a:ext cx="5241768" cy="2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4294967295" type="title"/>
          </p:nvPr>
        </p:nvSpPr>
        <p:spPr>
          <a:xfrm>
            <a:off x="154800" y="858525"/>
            <a:ext cx="61071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Market Fare trend for each Airline for a given route </a:t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200" y="1507525"/>
            <a:ext cx="4961700" cy="32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0" y="2174625"/>
            <a:ext cx="3733399" cy="241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idx="4294967295" type="title"/>
          </p:nvPr>
        </p:nvSpPr>
        <p:spPr>
          <a:xfrm>
            <a:off x="1048350" y="4538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Client Case 2- Southwest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25" y="1045375"/>
            <a:ext cx="5853750" cy="3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idx="4294967295" type="title"/>
          </p:nvPr>
        </p:nvSpPr>
        <p:spPr>
          <a:xfrm>
            <a:off x="248925" y="1372050"/>
            <a:ext cx="5941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Most Delayed Routes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804250" y="2309550"/>
            <a:ext cx="8058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Motivation: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Limited capital (human and financial) means </a:t>
            </a:r>
            <a:r>
              <a:rPr b="1" lang="es" sz="1800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decreasing costs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</a:t>
            </a:r>
            <a:r>
              <a:rPr b="1" lang="es" sz="18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most delayed routes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creates the largest Return on Investment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Goal: 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To display the worst performing routes 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Key Performance Metric: 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Weighted Average Total Delay 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0" y="1075"/>
            <a:ext cx="9144000" cy="1032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550" y="91200"/>
            <a:ext cx="6049696" cy="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0" y="2405525"/>
            <a:ext cx="426550" cy="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12" y="3123675"/>
            <a:ext cx="492425" cy="4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25" y="3651250"/>
            <a:ext cx="492399" cy="4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idx="4294967295" type="title"/>
          </p:nvPr>
        </p:nvSpPr>
        <p:spPr>
          <a:xfrm>
            <a:off x="319250" y="1331325"/>
            <a:ext cx="5941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Flight Volume Recommendation System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925800" y="2520525"/>
            <a:ext cx="7622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Motivation: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There is fierce competition between the 4 major airlines and decreasing market share for another airline is beneficial for our bottom lines 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925800" y="3499913"/>
            <a:ext cx="7195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Goal: 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To find routes where we can potentially </a:t>
            </a:r>
            <a:r>
              <a:rPr b="1" lang="es" sz="1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decrease competitor market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share on a contested route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925800" y="4244875"/>
            <a:ext cx="7195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Key Performance Metric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- Total Delay per Flight Volume 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for a</a:t>
            </a:r>
            <a:r>
              <a:rPr b="1" lang="es" sz="18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Route </a:t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0" y="1075"/>
            <a:ext cx="9144000" cy="1032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38" y="49425"/>
            <a:ext cx="6390730" cy="9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50" y="2706412"/>
            <a:ext cx="426550" cy="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12" y="3583112"/>
            <a:ext cx="492425" cy="4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5" y="4075188"/>
            <a:ext cx="492399" cy="4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6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74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idx="4294967295" type="title"/>
          </p:nvPr>
        </p:nvSpPr>
        <p:spPr>
          <a:xfrm>
            <a:off x="1704694" y="189925"/>
            <a:ext cx="27324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Agenda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-56100" y="878725"/>
            <a:ext cx="5656800" cy="4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457200" lvl="0" marL="2743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</a:t>
            </a: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Project goals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Dataset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457200" lvl="0" marL="2743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Data processing 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EDA 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Client cases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Recommendations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349" y="1619225"/>
            <a:ext cx="430322" cy="3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97" y="2260300"/>
            <a:ext cx="370581" cy="3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7491" y="2754700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353" y="1022150"/>
            <a:ext cx="516068" cy="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367" y="3364025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226" y="4602150"/>
            <a:ext cx="430322" cy="3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08915" y="3969375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16523" y="0"/>
            <a:ext cx="342595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12">
            <a:alphaModFix/>
          </a:blip>
          <a:srcRect b="0" l="-140" r="0" t="0"/>
          <a:stretch/>
        </p:blipFill>
        <p:spPr>
          <a:xfrm>
            <a:off x="5712650" y="0"/>
            <a:ext cx="3429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902" y="2956500"/>
            <a:ext cx="2128350" cy="86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521" y="3067012"/>
            <a:ext cx="5162450" cy="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050" y="2571738"/>
            <a:ext cx="2948526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800" y="2571739"/>
            <a:ext cx="2041676" cy="147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7">
            <a:alphaModFix/>
          </a:blip>
          <a:srcRect b="59285" l="0" r="0" t="-8726"/>
          <a:stretch/>
        </p:blipFill>
        <p:spPr>
          <a:xfrm>
            <a:off x="0" y="-447550"/>
            <a:ext cx="9144000" cy="25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idx="4294967295" type="title"/>
          </p:nvPr>
        </p:nvSpPr>
        <p:spPr>
          <a:xfrm>
            <a:off x="5230125" y="189925"/>
            <a:ext cx="37635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Key Takeaways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idx="4294967295" type="title"/>
          </p:nvPr>
        </p:nvSpPr>
        <p:spPr>
          <a:xfrm>
            <a:off x="6053325" y="936200"/>
            <a:ext cx="30246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Future Work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84" name="Google Shape;384;p48"/>
          <p:cNvSpPr/>
          <p:nvPr/>
        </p:nvSpPr>
        <p:spPr>
          <a:xfrm>
            <a:off x="200" y="1596825"/>
            <a:ext cx="9144000" cy="358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443602" y="1657875"/>
            <a:ext cx="8445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 entirely new routes for airlines to increase total market share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routes during Holidays and special events to capitalize on expected increase in demand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Gather data for overbooked flights and tie it with delays and demand to help the route planning team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3" y="2360635"/>
            <a:ext cx="507961" cy="4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34" y="4407159"/>
            <a:ext cx="507962" cy="46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90" y="3221300"/>
            <a:ext cx="516041" cy="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>
            <p:ph idx="4294967295" type="title"/>
          </p:nvPr>
        </p:nvSpPr>
        <p:spPr>
          <a:xfrm>
            <a:off x="5230125" y="189925"/>
            <a:ext cx="37635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Key Takeaways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6">
            <a:alphaModFix/>
          </a:blip>
          <a:srcRect b="29932" l="248" r="199" t="9128"/>
          <a:stretch/>
        </p:blipFill>
        <p:spPr>
          <a:xfrm>
            <a:off x="-32775" y="0"/>
            <a:ext cx="9209299" cy="21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/>
          <p:nvPr>
            <p:ph idx="4294967295" type="title"/>
          </p:nvPr>
        </p:nvSpPr>
        <p:spPr>
          <a:xfrm>
            <a:off x="5267525" y="733463"/>
            <a:ext cx="37635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Future Work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/>
        </p:nvSpPr>
        <p:spPr>
          <a:xfrm>
            <a:off x="1124550" y="1391250"/>
            <a:ext cx="68949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Proxima Nova"/>
                <a:ea typeface="Proxima Nova"/>
                <a:cs typeface="Proxima Nova"/>
                <a:sym typeface="Proxima Nova"/>
              </a:rPr>
              <a:t>Any Questions?</a:t>
            </a:r>
            <a:endParaRPr b="1" sz="6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866">
            <a:off x="-124273" y="958742"/>
            <a:ext cx="4660073" cy="9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5644056" y="741087"/>
            <a:ext cx="4129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150" y="3355275"/>
            <a:ext cx="1865700" cy="1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275" y="3478874"/>
            <a:ext cx="11315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lin ang="5400012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/>
          <p:nvPr>
            <p:ph idx="4294967295" type="title"/>
          </p:nvPr>
        </p:nvSpPr>
        <p:spPr>
          <a:xfrm>
            <a:off x="1048363" y="19202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/>
              <a:t>Team Rocket’s Blasting off Again!!!!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313" y="775525"/>
            <a:ext cx="5449375" cy="40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b="9520" l="0" r="0" t="48280"/>
          <a:stretch/>
        </p:blipFill>
        <p:spPr>
          <a:xfrm>
            <a:off x="0" y="-223400"/>
            <a:ext cx="9189550" cy="182317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>
            <p:ph idx="4294967295" type="title"/>
          </p:nvPr>
        </p:nvSpPr>
        <p:spPr>
          <a:xfrm>
            <a:off x="3082475" y="2227350"/>
            <a:ext cx="30246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Appendix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5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8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9520" l="0" r="0" t="48280"/>
          <a:stretch/>
        </p:blipFill>
        <p:spPr>
          <a:xfrm>
            <a:off x="0" y="-223400"/>
            <a:ext cx="9189550" cy="182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4294967295" type="title"/>
          </p:nvPr>
        </p:nvSpPr>
        <p:spPr>
          <a:xfrm>
            <a:off x="6053325" y="936200"/>
            <a:ext cx="30246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00" y="1596825"/>
            <a:ext cx="9144000" cy="358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98902" y="1599775"/>
            <a:ext cx="84450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Airline delays are a logistical and financial problem to passengers, airlines, and governing bodies like the FAA.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Identifying locations and causes of delays 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Taking preventative measures and mitigating the risks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Additionally, knowledge of these risks can help travel aggregators plan campaigns based on historical prices </a:t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00" y="1940938"/>
            <a:ext cx="725278" cy="5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33" y="2770910"/>
            <a:ext cx="507961" cy="4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852" y="3415720"/>
            <a:ext cx="491114" cy="45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421" y="4157279"/>
            <a:ext cx="507962" cy="46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345150"/>
            <a:ext cx="8756175" cy="4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25" y="251375"/>
            <a:ext cx="8722301" cy="46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0" y="183700"/>
            <a:ext cx="8762375" cy="46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4294967295" type="title"/>
          </p:nvPr>
        </p:nvSpPr>
        <p:spPr>
          <a:xfrm>
            <a:off x="785550" y="390550"/>
            <a:ext cx="82923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Team Rocket Consulting- 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Project Goals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975" y="3253900"/>
            <a:ext cx="1180700" cy="1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13" y="2861225"/>
            <a:ext cx="2712375" cy="1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724" y="2018300"/>
            <a:ext cx="2882553" cy="5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5" y="1517825"/>
            <a:ext cx="973250" cy="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>
            <p:ph idx="4294967295" type="body"/>
          </p:nvPr>
        </p:nvSpPr>
        <p:spPr>
          <a:xfrm>
            <a:off x="467675" y="1305925"/>
            <a:ext cx="4890000" cy="4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Perform i</a:t>
            </a: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nformation </a:t>
            </a: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analysis</a:t>
            </a: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for target clients and provide actionable insights: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just">
              <a:spcBef>
                <a:spcPts val="140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Southwest Airlines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Kayak</a:t>
            </a:r>
            <a:b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●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Personal Goals: 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 life, non-Kaggle, raw data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Large amounts of public data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Data= $$$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Database building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30" y="3730724"/>
            <a:ext cx="925995" cy="5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8">
            <a:alphaModFix/>
          </a:blip>
          <a:srcRect b="37490" l="19029" r="28835" t="38150"/>
          <a:stretch/>
        </p:blipFill>
        <p:spPr>
          <a:xfrm>
            <a:off x="0" y="0"/>
            <a:ext cx="3300624" cy="1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4294967295" type="body"/>
          </p:nvPr>
        </p:nvSpPr>
        <p:spPr>
          <a:xfrm>
            <a:off x="4459975" y="289475"/>
            <a:ext cx="3339900" cy="1165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Dataset and Cleanup 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000" y="177550"/>
            <a:ext cx="1277425" cy="12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13" y="2273375"/>
            <a:ext cx="744325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333888" y="1353513"/>
            <a:ext cx="4690800" cy="4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Reporting Carrier On-Time Performance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Airline Ticket Fare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Aug 2016 to Aug 2019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41563">
            <a:off x="4896238" y="1265238"/>
            <a:ext cx="744324" cy="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5">
            <a:alphaModFix/>
          </a:blip>
          <a:srcRect b="0" l="0" r="26895" t="0"/>
          <a:stretch/>
        </p:blipFill>
        <p:spPr>
          <a:xfrm>
            <a:off x="4935000" y="2141488"/>
            <a:ext cx="4116475" cy="6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875" y="3284700"/>
            <a:ext cx="744325" cy="7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328575" y="4216275"/>
            <a:ext cx="39420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35 GB ⇒ 5GB (20 million rows) 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1675" y="3519950"/>
            <a:ext cx="1262275" cy="1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328563" y="2430000"/>
            <a:ext cx="2469300" cy="36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333888" y="3474463"/>
            <a:ext cx="3181200" cy="36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328563" y="1385538"/>
            <a:ext cx="4261800" cy="36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116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1052400" y="107375"/>
            <a:ext cx="7039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Data...</a:t>
            </a:r>
            <a:r>
              <a:rPr b="1" lang="es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Data...Data...</a:t>
            </a:r>
            <a:endParaRPr b="1"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0850" y="4301325"/>
            <a:ext cx="364800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6183" y="3403937"/>
            <a:ext cx="2105225" cy="1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4998" y="2868875"/>
            <a:ext cx="2583631" cy="5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281425" y="4301325"/>
            <a:ext cx="3407400" cy="36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0" y="1066825"/>
            <a:ext cx="1668849" cy="7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400" y="3805626"/>
            <a:ext cx="1505275" cy="8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225" y="3844250"/>
            <a:ext cx="1668850" cy="8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400" y="985063"/>
            <a:ext cx="1505274" cy="940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150400" y="45350"/>
            <a:ext cx="161300" cy="4955775"/>
          </a:xfrm>
          <a:prstGeom prst="flowChartProcess">
            <a:avLst/>
          </a:prstGeom>
          <a:solidFill>
            <a:srgbClr val="B45F06"/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4799" y="1216025"/>
            <a:ext cx="1715275" cy="5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9097" y="1066813"/>
            <a:ext cx="539676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963200" y="1795400"/>
            <a:ext cx="20022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Consolidate raw data to yearly dates and filter certain variables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4950000" y="1594575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  Spark SQL</a:t>
            </a:r>
            <a:br>
              <a:rPr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Query for different projects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7139300" y="1978125"/>
            <a:ext cx="17511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Merge tables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3153875" y="1795400"/>
            <a:ext cx="16689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Consolidate information into our database. 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2667778" y="1465448"/>
            <a:ext cx="334814" cy="3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4855178" y="1368773"/>
            <a:ext cx="334814" cy="3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6487878" y="1368773"/>
            <a:ext cx="334814" cy="33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idx="4294967295" type="title"/>
          </p:nvPr>
        </p:nvSpPr>
        <p:spPr>
          <a:xfrm>
            <a:off x="682725" y="169975"/>
            <a:ext cx="8292300" cy="7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Database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7" name="Google Shape;267;p34"/>
          <p:cNvSpPr txBox="1"/>
          <p:nvPr>
            <p:ph idx="4294967295" type="title"/>
          </p:nvPr>
        </p:nvSpPr>
        <p:spPr>
          <a:xfrm>
            <a:off x="578250" y="2772400"/>
            <a:ext cx="82923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0" y="-899925"/>
            <a:ext cx="4439400" cy="34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Proxima Nova"/>
                <a:ea typeface="Proxima Nova"/>
                <a:cs typeface="Proxima Nova"/>
                <a:sym typeface="Proxima Nova"/>
              </a:rPr>
              <a:t>Exploratory Data Analysis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12962" l="-1037" r="-1674" t="2861"/>
          <a:stretch/>
        </p:blipFill>
        <p:spPr>
          <a:xfrm>
            <a:off x="-95250" y="0"/>
            <a:ext cx="939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type="title"/>
          </p:nvPr>
        </p:nvSpPr>
        <p:spPr>
          <a:xfrm>
            <a:off x="645900" y="96000"/>
            <a:ext cx="84981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 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5" name="Google Shape;275;p35">
            <a:hlinkClick r:id="rId4"/>
          </p:cNvPr>
          <p:cNvSpPr txBox="1"/>
          <p:nvPr/>
        </p:nvSpPr>
        <p:spPr>
          <a:xfrm>
            <a:off x="1028650" y="2235575"/>
            <a:ext cx="31509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000" y="33440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1739225" y="1431500"/>
            <a:ext cx="5385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1891625" y="1583900"/>
            <a:ext cx="5385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5"/>
          <p:cNvSpPr txBox="1"/>
          <p:nvPr>
            <p:ph type="title"/>
          </p:nvPr>
        </p:nvSpPr>
        <p:spPr>
          <a:xfrm>
            <a:off x="2400225" y="4095050"/>
            <a:ext cx="33594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Click The Dashboard</a:t>
            </a:r>
            <a:endParaRPr b="1" sz="24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50" y="936200"/>
            <a:ext cx="7024500" cy="39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>
            <p:ph idx="4294967295" type="title"/>
          </p:nvPr>
        </p:nvSpPr>
        <p:spPr>
          <a:xfrm>
            <a:off x="1048350" y="4538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Client Case 1- Kayak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